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3" r:id="rId4"/>
    <p:sldId id="267" r:id="rId5"/>
    <p:sldId id="272" r:id="rId6"/>
    <p:sldId id="268" r:id="rId7"/>
    <p:sldId id="269" r:id="rId8"/>
    <p:sldId id="270" r:id="rId9"/>
    <p:sldId id="271" r:id="rId10"/>
    <p:sldId id="261" r:id="rId11"/>
    <p:sldId id="264" r:id="rId12"/>
    <p:sldId id="259" r:id="rId13"/>
    <p:sldId id="258" r:id="rId14"/>
    <p:sldId id="262"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0" d="100"/>
          <a:sy n="70" d="100"/>
        </p:scale>
        <p:origin x="1056" y="18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1924404-D79A-4F8B-A00D-1DA3C3641C7D}"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dirty="0"/>
          </a:p>
        </p:txBody>
      </p:sp>
    </p:spTree>
    <p:extLst>
      <p:ext uri="{BB962C8B-B14F-4D97-AF65-F5344CB8AC3E}">
        <p14:creationId xmlns:p14="http://schemas.microsoft.com/office/powerpoint/2010/main" val="16567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471FAEB-C67B-4352-807A-EC53B0991352}"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130738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E5598D-8B67-440F-BB0B-902F76FC5119}"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3428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57300" y="256831"/>
            <a:ext cx="7886700" cy="1325563"/>
          </a:xfrm>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33B33B8-2C15-42A2-A7DD-CBA800ECF113}"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7" name="山形 6"/>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12381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D3DFF7D-BE89-4EF2-9A3B-BD6FB0B6F27D}" type="datetime1">
              <a:rPr kumimoji="1" lang="ja-JP" altLang="en-US" smtClean="0"/>
              <a:t>2018/10/12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4057601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8C256CB-2B8C-4641-B5CC-04F2228C30AD}"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8" name="山形 7"/>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2089066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4105DE-FA0F-4EA0-B602-2CAC9ECF2B84}" type="datetime1">
              <a:rPr kumimoji="1" lang="ja-JP" altLang="en-US" smtClean="0"/>
              <a:t>2018/10/12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1641339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035C6A3-2CD4-4F21-9537-AC7FCD19B393}" type="datetime1">
              <a:rPr kumimoji="1" lang="ja-JP" altLang="en-US" smtClean="0"/>
              <a:t>2018/10/12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
        <p:nvSpPr>
          <p:cNvPr id="6" name="山形 5"/>
          <p:cNvSpPr/>
          <p:nvPr/>
        </p:nvSpPr>
        <p:spPr>
          <a:xfrm>
            <a:off x="797987" y="769846"/>
            <a:ext cx="410588" cy="299534"/>
          </a:xfrm>
          <a:prstGeom prst="chevron">
            <a:avLst/>
          </a:prstGeom>
          <a:gradFill>
            <a:gsLst>
              <a:gs pos="100000">
                <a:schemeClr val="accent6">
                  <a:lumMod val="75000"/>
                </a:schemeClr>
              </a:gs>
              <a:gs pos="0">
                <a:srgbClr val="C6460C"/>
              </a:gs>
            </a:gsLst>
            <a:lin ang="12600000" scaled="0"/>
          </a:gradFill>
          <a:ln>
            <a:noFill/>
          </a:ln>
          <a:effectLst>
            <a:outerShdw blurRad="101600" sx="102000" sy="102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111233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FF57A-7CE9-4FDB-864D-A851561762CE}" type="datetime1">
              <a:rPr kumimoji="1" lang="ja-JP" altLang="en-US" smtClean="0"/>
              <a:t>2018/10/12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98752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889908-AC25-41B3-BCA0-3786C7E3020E}"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70760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73B63AD-241A-4CA6-BC1B-D032306CC6FF}" type="datetime1">
              <a:rPr kumimoji="1" lang="ja-JP" altLang="en-US" smtClean="0"/>
              <a:t>2018/10/12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D3609-89DB-4A1B-A7B8-0D695ACEC123}" type="slidenum">
              <a:rPr kumimoji="1" lang="ja-JP" altLang="en-US" smtClean="0"/>
              <a:t>‹#›</a:t>
            </a:fld>
            <a:endParaRPr kumimoji="1" lang="ja-JP" altLang="en-US"/>
          </a:p>
        </p:txBody>
      </p:sp>
    </p:spTree>
    <p:extLst>
      <p:ext uri="{BB962C8B-B14F-4D97-AF65-F5344CB8AC3E}">
        <p14:creationId xmlns:p14="http://schemas.microsoft.com/office/powerpoint/2010/main" val="28651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 name="図 103"/>
          <p:cNvPicPr>
            <a:picLocks noChangeAspect="1"/>
          </p:cNvPicPr>
          <p:nvPr/>
        </p:nvPicPr>
        <p:blipFill>
          <a:blip r:embed="rId13"/>
          <a:stretch>
            <a:fillRect/>
          </a:stretch>
        </p:blipFill>
        <p:spPr>
          <a:xfrm>
            <a:off x="-538141" y="-4602"/>
            <a:ext cx="10501764" cy="7579534"/>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0F88F-624D-47BE-85ED-2BD97E079DE5}" type="datetime1">
              <a:rPr kumimoji="1" lang="ja-JP" altLang="en-US" smtClean="0"/>
              <a:t>2018/10/12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424963" y="6239399"/>
            <a:ext cx="624260" cy="561748"/>
          </a:xfrm>
          <a:prstGeom prst="rect">
            <a:avLst/>
          </a:prstGeom>
        </p:spPr>
        <p:txBody>
          <a:bodyPr vert="horz" lIns="91440" tIns="45720" rIns="91440" bIns="45720" rtlCol="0" anchor="ctr"/>
          <a:lstStyle>
            <a:lvl1pPr algn="r">
              <a:defRPr sz="2400">
                <a:solidFill>
                  <a:schemeClr val="tx1">
                    <a:tint val="75000"/>
                  </a:schemeClr>
                </a:solidFill>
              </a:defRPr>
            </a:lvl1pPr>
          </a:lstStyle>
          <a:p>
            <a:fld id="{A46D3609-89DB-4A1B-A7B8-0D695ACEC123}" type="slidenum">
              <a:rPr lang="ja-JP" altLang="en-US" smtClean="0"/>
              <a:pPr/>
              <a:t>‹#›</a:t>
            </a:fld>
            <a:endParaRPr lang="ja-JP" altLang="en-US" dirty="0"/>
          </a:p>
        </p:txBody>
      </p:sp>
      <p:sp>
        <p:nvSpPr>
          <p:cNvPr id="2" name="Title Placeholder 1"/>
          <p:cNvSpPr>
            <a:spLocks noGrp="1"/>
          </p:cNvSpPr>
          <p:nvPr>
            <p:ph type="title"/>
          </p:nvPr>
        </p:nvSpPr>
        <p:spPr>
          <a:xfrm>
            <a:off x="1194385" y="281691"/>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extLst>
      <p:ext uri="{BB962C8B-B14F-4D97-AF65-F5344CB8AC3E}">
        <p14:creationId xmlns:p14="http://schemas.microsoft.com/office/powerpoint/2010/main" val="5670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b="1" kern="1200" spc="-300">
          <a:solidFill>
            <a:schemeClr val="tx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P創英ﾌﾟﾚｾﾞﾝｽEB" panose="02020800000000000000" pitchFamily="18" charset="-128"/>
          <a:ea typeface="HGP創英ﾌﾟﾚｾﾞﾝｽEB" panose="020208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P創英ﾌﾟﾚｾﾞﾝｽEB" panose="02020800000000000000" pitchFamily="18" charset="-128"/>
          <a:ea typeface="HGP創英ﾌﾟﾚｾﾞﾝｽEB" panose="02020800000000000000" pitchFamily="18"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P創英ﾌﾟﾚｾﾞﾝｽEB" panose="02020800000000000000" pitchFamily="18" charset="-128"/>
          <a:ea typeface="HGP創英ﾌﾟﾚｾﾞﾝｽEB" panose="02020800000000000000" pitchFamily="18"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ﾌﾟﾚｾﾞﾝｽEB" panose="02020800000000000000" pitchFamily="18" charset="-128"/>
          <a:ea typeface="HGP創英ﾌﾟﾚｾﾞﾝｽEB" panose="02020800000000000000" pitchFamily="18"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P創英ﾌﾟﾚｾﾞﾝｽEB" panose="02020800000000000000" pitchFamily="18" charset="-128"/>
          <a:ea typeface="HGP創英ﾌﾟﾚｾﾞﾝｽEB" panose="020208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卒業研究・進捗報告</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M0115032</a:t>
            </a:r>
          </a:p>
          <a:p>
            <a:r>
              <a:rPr lang="en-US" altLang="ja-JP" dirty="0" smtClean="0"/>
              <a:t>10/19 </a:t>
            </a:r>
            <a:r>
              <a:rPr lang="ja-JP" altLang="en-US" dirty="0" smtClean="0"/>
              <a:t>石原創太</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a:t>
            </a:fld>
            <a:endParaRPr kumimoji="1" lang="ja-JP" altLang="en-US" dirty="0"/>
          </a:p>
        </p:txBody>
      </p:sp>
    </p:spTree>
    <p:extLst>
      <p:ext uri="{BB962C8B-B14F-4D97-AF65-F5344CB8AC3E}">
        <p14:creationId xmlns:p14="http://schemas.microsoft.com/office/powerpoint/2010/main" val="2696359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進捗</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進行度合</a:t>
            </a:r>
            <a:endParaRPr kumimoji="1" lang="en-US" altLang="ja-JP" dirty="0" smtClean="0"/>
          </a:p>
          <a:p>
            <a:pPr lvl="1"/>
            <a:r>
              <a:rPr lang="ja-JP" altLang="en-US" dirty="0"/>
              <a:t>前回</a:t>
            </a:r>
            <a:r>
              <a:rPr lang="ja-JP" altLang="en-US" dirty="0" smtClean="0"/>
              <a:t>からほとんど</a:t>
            </a:r>
            <a:r>
              <a:rPr lang="ja-JP" altLang="en-US" dirty="0"/>
              <a:t>進展</a:t>
            </a:r>
            <a:r>
              <a:rPr lang="ja-JP" altLang="en-US" dirty="0" smtClean="0"/>
              <a:t>がありません。</a:t>
            </a:r>
            <a:endParaRPr lang="en-US" altLang="ja-JP" dirty="0" smtClean="0"/>
          </a:p>
          <a:p>
            <a:r>
              <a:rPr kumimoji="1" lang="ja-JP" altLang="en-US" dirty="0"/>
              <a:t>進展</a:t>
            </a:r>
            <a:r>
              <a:rPr kumimoji="1" lang="ja-JP" altLang="en-US" dirty="0" smtClean="0"/>
              <a:t>ではないが行ったこと</a:t>
            </a:r>
            <a:endParaRPr kumimoji="1" lang="en-US" altLang="ja-JP" dirty="0" smtClean="0"/>
          </a:p>
          <a:p>
            <a:pPr lvl="1"/>
            <a:r>
              <a:rPr kumimoji="1" lang="ja-JP" altLang="en-US" dirty="0" smtClean="0"/>
              <a:t>ガイド操作のために、バウンディングボックスを用いないで、</a:t>
            </a:r>
            <a:r>
              <a:rPr kumimoji="1" lang="ja-JP" altLang="en-US" dirty="0" err="1" smtClean="0"/>
              <a:t>ｘ</a:t>
            </a:r>
            <a:r>
              <a:rPr kumimoji="1" lang="ja-JP" altLang="en-US" dirty="0" smtClean="0"/>
              <a:t>、</a:t>
            </a:r>
            <a:r>
              <a:rPr kumimoji="1" lang="ja-JP" altLang="en-US" dirty="0" err="1" smtClean="0"/>
              <a:t>ｙ</a:t>
            </a:r>
            <a:r>
              <a:rPr kumimoji="1" lang="ja-JP" altLang="en-US" dirty="0" smtClean="0"/>
              <a:t>軸とｙ、ｚ軸の２種類で操作するような感じをイメージし、それを操作するためのジョイスティック的なものを作ろうとしたが、プログラムが進まなかったので断念した。</a:t>
            </a:r>
            <a:endParaRPr kumimoji="1" lang="en-US" altLang="ja-JP" dirty="0" smtClean="0"/>
          </a:p>
          <a:p>
            <a:pPr lvl="1"/>
            <a:r>
              <a:rPr lang="ja-JP" altLang="en-US" dirty="0" smtClean="0"/>
              <a:t>注目</a:t>
            </a:r>
            <a:r>
              <a:rPr lang="ja-JP" altLang="en-US" dirty="0"/>
              <a:t>対象</a:t>
            </a:r>
            <a:r>
              <a:rPr lang="ja-JP" altLang="en-US" dirty="0" smtClean="0"/>
              <a:t>だけに目的の操作を読み込ませたいと思っていろいろいじくっていたが、いじっていたのがグローバルリスナー（注目関係なしにクリックをすると反応するスクリプト）だったので無駄足だった。</a:t>
            </a:r>
            <a:endParaRPr lang="en-US" altLang="ja-JP"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10</a:t>
            </a:fld>
            <a:endParaRPr kumimoji="1" lang="ja-JP" altLang="en-US"/>
          </a:p>
        </p:txBody>
      </p:sp>
    </p:spTree>
    <p:extLst>
      <p:ext uri="{BB962C8B-B14F-4D97-AF65-F5344CB8AC3E}">
        <p14:creationId xmlns:p14="http://schemas.microsoft.com/office/powerpoint/2010/main" val="349619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今週・今後の予定</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もっと積極的にわからないことに直面したら先生に伝えて教えてもらうなりして、作業スピードを速めたい</a:t>
            </a:r>
            <a:endParaRPr lang="en-US" altLang="ja-JP" dirty="0" smtClean="0"/>
          </a:p>
          <a:p>
            <a:endParaRPr lang="en-US" altLang="ja-JP"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11</a:t>
            </a:fld>
            <a:endParaRPr kumimoji="1" lang="ja-JP" altLang="en-US"/>
          </a:p>
        </p:txBody>
      </p:sp>
    </p:spTree>
    <p:extLst>
      <p:ext uri="{BB962C8B-B14F-4D97-AF65-F5344CB8AC3E}">
        <p14:creationId xmlns:p14="http://schemas.microsoft.com/office/powerpoint/2010/main" val="178224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就活</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株式会社アジルコア</a:t>
            </a:r>
            <a:endParaRPr kumimoji="1" lang="en-US" altLang="ja-JP" dirty="0" smtClean="0"/>
          </a:p>
          <a:p>
            <a:pPr lvl="1"/>
            <a:r>
              <a:rPr kumimoji="1" lang="ja-JP" altLang="en-US" dirty="0" smtClean="0"/>
              <a:t>検討中</a:t>
            </a:r>
            <a:endParaRPr kumimoji="1" lang="en-US" altLang="ja-JP" dirty="0" smtClean="0"/>
          </a:p>
          <a:p>
            <a:pPr lvl="1"/>
            <a:endParaRPr lang="en-US" altLang="ja-JP" dirty="0"/>
          </a:p>
          <a:p>
            <a:endParaRPr lang="en-US" altLang="ja-JP" dirty="0" smtClean="0"/>
          </a:p>
          <a:p>
            <a:r>
              <a:rPr kumimoji="1" lang="ja-JP" altLang="en-US" dirty="0" smtClean="0"/>
              <a:t>現在内定：０</a:t>
            </a:r>
            <a:endParaRPr kumimoji="1" lang="en-US" altLang="ja-JP" dirty="0" smtClean="0"/>
          </a:p>
          <a:p>
            <a:r>
              <a:rPr kumimoji="1" lang="ja-JP" altLang="en-US" dirty="0" smtClean="0"/>
              <a:t>選考進行中：０</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12</a:t>
            </a:fld>
            <a:endParaRPr kumimoji="1" lang="ja-JP" altLang="en-US"/>
          </a:p>
        </p:txBody>
      </p:sp>
    </p:spTree>
    <p:extLst>
      <p:ext uri="{BB962C8B-B14F-4D97-AF65-F5344CB8AC3E}">
        <p14:creationId xmlns:p14="http://schemas.microsoft.com/office/powerpoint/2010/main" val="309129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ＵＩを改善し、必要な機能だけを実装する準備</a:t>
            </a:r>
            <a:endParaRPr kumimoji="1" lang="en-US" altLang="ja-JP" dirty="0" smtClean="0"/>
          </a:p>
          <a:p>
            <a:pPr lvl="1"/>
            <a:r>
              <a:rPr kumimoji="1" lang="ja-JP" altLang="en-US" dirty="0" smtClean="0">
                <a:solidFill>
                  <a:schemeClr val="accent2"/>
                </a:solidFill>
              </a:rPr>
              <a:t>クリック</a:t>
            </a:r>
            <a:r>
              <a:rPr kumimoji="1" lang="ja-JP" altLang="en-US" dirty="0" smtClean="0"/>
              <a:t>に対して</a:t>
            </a:r>
            <a:r>
              <a:rPr kumimoji="1" lang="ja-JP" altLang="en-US" dirty="0" smtClean="0">
                <a:solidFill>
                  <a:schemeClr val="accent2"/>
                </a:solidFill>
              </a:rPr>
              <a:t>オブジェクトが反応する部分</a:t>
            </a:r>
            <a:r>
              <a:rPr kumimoji="1" lang="ja-JP" altLang="en-US" dirty="0" smtClean="0"/>
              <a:t>を実装する</a:t>
            </a:r>
            <a:endParaRPr kumimoji="1" lang="en-US" altLang="ja-JP" dirty="0" smtClean="0"/>
          </a:p>
          <a:p>
            <a:pPr lvl="1"/>
            <a:r>
              <a:rPr lang="ja-JP" altLang="en-US" dirty="0" smtClean="0">
                <a:solidFill>
                  <a:schemeClr val="accent2"/>
                </a:solidFill>
              </a:rPr>
              <a:t>必要なスクリプトはわかっている</a:t>
            </a:r>
            <a:r>
              <a:rPr lang="ja-JP" altLang="en-US" dirty="0" smtClean="0"/>
              <a:t>が、実装していない</a:t>
            </a:r>
            <a:endParaRPr lang="en-US" altLang="ja-JP" dirty="0" smtClean="0"/>
          </a:p>
          <a:p>
            <a:r>
              <a:rPr kumimoji="1" lang="ja-JP" altLang="en-US" dirty="0" smtClean="0"/>
              <a:t>３軸でＵＩ全体を動かせる感じのものを作る</a:t>
            </a:r>
            <a:endParaRPr kumimoji="1" lang="en-US" altLang="ja-JP" dirty="0" smtClean="0"/>
          </a:p>
          <a:p>
            <a:pPr lvl="1"/>
            <a:r>
              <a:rPr lang="ja-JP" altLang="en-US" dirty="0" smtClean="0">
                <a:solidFill>
                  <a:schemeClr val="accent2"/>
                </a:solidFill>
              </a:rPr>
              <a:t>マーカー読み取り等未導入</a:t>
            </a:r>
            <a:r>
              <a:rPr lang="ja-JP" altLang="en-US" dirty="0" smtClean="0"/>
              <a:t>のため、手動操作</a:t>
            </a:r>
            <a:endParaRPr lang="en-US" altLang="ja-JP" dirty="0" smtClean="0"/>
          </a:p>
          <a:p>
            <a:r>
              <a:rPr kumimoji="1" lang="ja-JP" altLang="en-US" dirty="0"/>
              <a:t>テキスト</a:t>
            </a:r>
            <a:r>
              <a:rPr kumimoji="1" lang="ja-JP" altLang="en-US" dirty="0" smtClean="0"/>
              <a:t>なり読み込み</a:t>
            </a:r>
            <a:endParaRPr kumimoji="1" lang="en-US" altLang="ja-JP" dirty="0" smtClean="0"/>
          </a:p>
          <a:p>
            <a:pPr lvl="1"/>
            <a:r>
              <a:rPr kumimoji="1" lang="ja-JP" altLang="en-US" dirty="0" smtClean="0">
                <a:solidFill>
                  <a:schemeClr val="accent2"/>
                </a:solidFill>
              </a:rPr>
              <a:t>外部から読み込んだファイル</a:t>
            </a:r>
            <a:r>
              <a:rPr kumimoji="1" lang="ja-JP" altLang="en-US" dirty="0" smtClean="0"/>
              <a:t>を用いて実行中のシーンの内容を変えるということを実装したい</a:t>
            </a:r>
            <a:endParaRPr kumimoji="1" lang="en-US" altLang="ja-JP" dirty="0" smtClean="0"/>
          </a:p>
          <a:p>
            <a:pPr lvl="1"/>
            <a:endParaRPr lang="en-US" altLang="ja-JP" dirty="0"/>
          </a:p>
          <a:p>
            <a:r>
              <a:rPr kumimoji="1" lang="ja-JP" altLang="en-US" dirty="0" smtClean="0"/>
              <a:t>以上があれば最低要項は満たす</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13</a:t>
            </a:fld>
            <a:endParaRPr kumimoji="1" lang="ja-JP" altLang="en-US"/>
          </a:p>
        </p:txBody>
      </p:sp>
    </p:spTree>
    <p:extLst>
      <p:ext uri="{BB962C8B-B14F-4D97-AF65-F5344CB8AC3E}">
        <p14:creationId xmlns:p14="http://schemas.microsoft.com/office/powerpoint/2010/main" val="415695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メモを基に進行フロー作成</a:t>
            </a:r>
            <a:endParaRPr kumimoji="1"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14</a:t>
            </a:fld>
            <a:endParaRPr kumimoji="1" lang="ja-JP" altLang="en-US"/>
          </a:p>
        </p:txBody>
      </p:sp>
    </p:spTree>
    <p:extLst>
      <p:ext uri="{BB962C8B-B14F-4D97-AF65-F5344CB8AC3E}">
        <p14:creationId xmlns:p14="http://schemas.microsoft.com/office/powerpoint/2010/main" val="2616567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活動時間（</a:t>
            </a:r>
            <a:r>
              <a:rPr lang="ja-JP" altLang="en-US" dirty="0" smtClean="0"/>
              <a:t>～</a:t>
            </a:r>
            <a:r>
              <a:rPr lang="en-US" altLang="ja-JP" dirty="0" smtClean="0"/>
              <a:t>10/19</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628650" y="1825625"/>
            <a:ext cx="8515350" cy="4351338"/>
          </a:xfrm>
        </p:spPr>
        <p:txBody>
          <a:bodyPr>
            <a:normAutofit/>
          </a:bodyPr>
          <a:lstStyle/>
          <a:p>
            <a:pPr marL="0" indent="0">
              <a:buNone/>
            </a:pPr>
            <a:r>
              <a:rPr lang="ja-JP" altLang="en-US" dirty="0" smtClean="0"/>
              <a:t> </a:t>
            </a:r>
            <a:r>
              <a:rPr lang="ja-JP" altLang="en-US" sz="2000" dirty="0" smtClean="0">
                <a:solidFill>
                  <a:schemeClr val="tx1">
                    <a:lumMod val="50000"/>
                    <a:lumOff val="50000"/>
                  </a:schemeClr>
                </a:solidFill>
              </a:rPr>
              <a:t>曜日　　　　時間</a:t>
            </a:r>
            <a:r>
              <a:rPr lang="en-US" altLang="ja-JP" sz="2000" dirty="0" smtClean="0">
                <a:solidFill>
                  <a:schemeClr val="tx1">
                    <a:lumMod val="50000"/>
                    <a:lumOff val="50000"/>
                  </a:schemeClr>
                </a:solidFill>
              </a:rPr>
              <a:t>	</a:t>
            </a:r>
            <a:r>
              <a:rPr lang="ja-JP" altLang="en-US" sz="2000" dirty="0" smtClean="0">
                <a:solidFill>
                  <a:schemeClr val="tx1">
                    <a:lumMod val="50000"/>
                    <a:lumOff val="50000"/>
                  </a:schemeClr>
                </a:solidFill>
              </a:rPr>
              <a:t>　</a:t>
            </a:r>
            <a:r>
              <a:rPr lang="ja-JP" altLang="en-US" sz="2000" dirty="0">
                <a:solidFill>
                  <a:schemeClr val="tx1">
                    <a:lumMod val="50000"/>
                    <a:lumOff val="50000"/>
                  </a:schemeClr>
                </a:solidFill>
              </a:rPr>
              <a:t> </a:t>
            </a:r>
            <a:r>
              <a:rPr lang="ja-JP" altLang="en-US" sz="2000" dirty="0" smtClean="0">
                <a:solidFill>
                  <a:schemeClr val="tx1">
                    <a:lumMod val="50000"/>
                    <a:lumOff val="50000"/>
                  </a:schemeClr>
                </a:solidFill>
              </a:rPr>
              <a:t> 合計時間　　　　　　　概要</a:t>
            </a:r>
            <a:endParaRPr kumimoji="1" lang="en-US" altLang="ja-JP" sz="2000" dirty="0" smtClean="0">
              <a:solidFill>
                <a:schemeClr val="tx1">
                  <a:lumMod val="50000"/>
                  <a:lumOff val="50000"/>
                </a:schemeClr>
              </a:solidFill>
            </a:endParaRPr>
          </a:p>
          <a:p>
            <a:r>
              <a:rPr lang="ja-JP" altLang="en-US" sz="2400" dirty="0" smtClean="0">
                <a:solidFill>
                  <a:schemeClr val="bg2">
                    <a:lumMod val="50000"/>
                  </a:schemeClr>
                </a:solidFill>
              </a:rPr>
              <a:t>金</a:t>
            </a:r>
            <a:r>
              <a:rPr lang="ja-JP" altLang="en-US" sz="2400" dirty="0"/>
              <a:t>　</a:t>
            </a:r>
            <a:r>
              <a:rPr lang="ja-JP" altLang="en-US" sz="2400" dirty="0" smtClean="0"/>
              <a:t>１０～１８時</a:t>
            </a:r>
            <a:r>
              <a:rPr lang="ja-JP" altLang="en-US" sz="2400" dirty="0"/>
              <a:t>　</a:t>
            </a:r>
            <a:r>
              <a:rPr lang="ja-JP" altLang="en-US" sz="1600" dirty="0" smtClean="0"/>
              <a:t>休憩４時間</a:t>
            </a:r>
            <a:r>
              <a:rPr lang="ja-JP" altLang="en-US" sz="2400" dirty="0"/>
              <a:t>　</a:t>
            </a:r>
            <a:r>
              <a:rPr lang="ja-JP" altLang="en-US" sz="2400" dirty="0" smtClean="0"/>
              <a:t>計４時間</a:t>
            </a:r>
            <a:r>
              <a:rPr lang="ja-JP" altLang="en-US" sz="2400" dirty="0"/>
              <a:t>　</a:t>
            </a:r>
            <a:r>
              <a:rPr lang="ja-JP" altLang="en-US" sz="2400" dirty="0" smtClean="0"/>
              <a:t>　</a:t>
            </a:r>
            <a:r>
              <a:rPr lang="en-US" altLang="ja-JP" sz="2000" dirty="0" smtClean="0"/>
              <a:t>:</a:t>
            </a:r>
            <a:r>
              <a:rPr lang="ja-JP" altLang="en-US" sz="2000" dirty="0" smtClean="0"/>
              <a:t>プログラミング</a:t>
            </a:r>
            <a:endParaRPr lang="en-US" altLang="ja-JP" sz="2000" dirty="0" smtClean="0"/>
          </a:p>
          <a:p>
            <a:r>
              <a:rPr lang="ja-JP" altLang="en-US" sz="1800" dirty="0" smtClean="0">
                <a:solidFill>
                  <a:schemeClr val="accent4">
                    <a:lumMod val="75000"/>
                  </a:schemeClr>
                </a:solidFill>
              </a:rPr>
              <a:t>土日　</a:t>
            </a:r>
            <a:r>
              <a:rPr lang="ja-JP" altLang="en-US" sz="1800" dirty="0">
                <a:solidFill>
                  <a:schemeClr val="accent4">
                    <a:lumMod val="75000"/>
                  </a:schemeClr>
                </a:solidFill>
              </a:rPr>
              <a:t>芋</a:t>
            </a:r>
            <a:r>
              <a:rPr lang="ja-JP" altLang="en-US" sz="1800" dirty="0" smtClean="0">
                <a:solidFill>
                  <a:schemeClr val="accent4">
                    <a:lumMod val="75000"/>
                  </a:schemeClr>
                </a:solidFill>
              </a:rPr>
              <a:t>煮　</a:t>
            </a:r>
            <a:r>
              <a:rPr lang="en-US" altLang="ja-JP" sz="1800" dirty="0" err="1" smtClean="0">
                <a:solidFill>
                  <a:schemeClr val="accent4">
                    <a:lumMod val="75000"/>
                  </a:schemeClr>
                </a:solidFill>
              </a:rPr>
              <a:t>Holoeyes</a:t>
            </a:r>
            <a:r>
              <a:rPr lang="ja-JP" altLang="en-US" sz="1800" dirty="0" smtClean="0">
                <a:solidFill>
                  <a:schemeClr val="accent4">
                    <a:lumMod val="75000"/>
                  </a:schemeClr>
                </a:solidFill>
              </a:rPr>
              <a:t>のシンポジウム参加</a:t>
            </a:r>
            <a:endParaRPr lang="en-US" altLang="ja-JP" sz="2000" dirty="0" smtClean="0">
              <a:solidFill>
                <a:schemeClr val="accent4">
                  <a:lumMod val="75000"/>
                </a:schemeClr>
              </a:solidFill>
            </a:endParaRPr>
          </a:p>
          <a:p>
            <a:r>
              <a:rPr kumimoji="1" lang="ja-JP" altLang="en-US" sz="2400" dirty="0" smtClean="0">
                <a:solidFill>
                  <a:schemeClr val="accent6"/>
                </a:solidFill>
              </a:rPr>
              <a:t>月</a:t>
            </a:r>
            <a:r>
              <a:rPr lang="ja-JP" altLang="en-US" sz="2400" dirty="0" smtClean="0"/>
              <a:t>　</a:t>
            </a:r>
            <a:r>
              <a:rPr lang="ja-JP" altLang="en-US" sz="2400" dirty="0" smtClean="0"/>
              <a:t>　１３～１９時 </a:t>
            </a:r>
            <a:r>
              <a:rPr lang="ja-JP" altLang="en-US" sz="1600" dirty="0" smtClean="0"/>
              <a:t>休憩３時間</a:t>
            </a:r>
            <a:r>
              <a:rPr lang="ja-JP" altLang="en-US" sz="2400" dirty="0" smtClean="0"/>
              <a:t>　</a:t>
            </a:r>
            <a:r>
              <a:rPr lang="ja-JP" altLang="en-US" sz="2400" dirty="0" smtClean="0"/>
              <a:t>計７時間</a:t>
            </a:r>
            <a:r>
              <a:rPr lang="ja-JP" altLang="en-US" sz="2400" dirty="0" smtClean="0"/>
              <a:t>　</a:t>
            </a:r>
            <a:r>
              <a:rPr lang="ja-JP" altLang="en-US" sz="2400" dirty="0" smtClean="0"/>
              <a:t>　</a:t>
            </a:r>
            <a:r>
              <a:rPr lang="en-US" altLang="ja-JP" sz="2000" dirty="0" smtClean="0"/>
              <a:t>:</a:t>
            </a:r>
            <a:r>
              <a:rPr lang="ja-JP" altLang="en-US" sz="2000" dirty="0" smtClean="0"/>
              <a:t>プログラミング・モデリング</a:t>
            </a:r>
            <a:endParaRPr lang="en-US" altLang="ja-JP" sz="2000" dirty="0" smtClean="0"/>
          </a:p>
          <a:p>
            <a:r>
              <a:rPr lang="ja-JP" altLang="en-US" sz="2400" dirty="0" smtClean="0">
                <a:solidFill>
                  <a:schemeClr val="accent2"/>
                </a:solidFill>
              </a:rPr>
              <a:t>火</a:t>
            </a:r>
            <a:r>
              <a:rPr lang="ja-JP" altLang="en-US" sz="2400" dirty="0"/>
              <a:t>　</a:t>
            </a:r>
            <a:r>
              <a:rPr lang="ja-JP" altLang="en-US" sz="2400" dirty="0" smtClean="0"/>
              <a:t>　１６～２０時 </a:t>
            </a:r>
            <a:r>
              <a:rPr lang="ja-JP" altLang="en-US" sz="1600" dirty="0" smtClean="0">
                <a:solidFill>
                  <a:prstClr val="black"/>
                </a:solidFill>
              </a:rPr>
              <a:t>休憩２時間</a:t>
            </a:r>
            <a:r>
              <a:rPr lang="ja-JP" altLang="en-US" sz="2400" dirty="0" smtClean="0"/>
              <a:t>　</a:t>
            </a:r>
            <a:r>
              <a:rPr lang="ja-JP" altLang="en-US" sz="2400" dirty="0" smtClean="0"/>
              <a:t>計１０時間</a:t>
            </a:r>
            <a:r>
              <a:rPr lang="ja-JP" altLang="en-US" sz="2400" dirty="0" smtClean="0"/>
              <a:t>　</a:t>
            </a:r>
            <a:r>
              <a:rPr lang="en-US" altLang="ja-JP" sz="2000" dirty="0" smtClean="0"/>
              <a:t>:</a:t>
            </a:r>
            <a:r>
              <a:rPr lang="ja-JP" altLang="en-US" sz="2000" dirty="0" smtClean="0"/>
              <a:t>プログラミング</a:t>
            </a:r>
            <a:endParaRPr lang="en-US" altLang="ja-JP" sz="2000" dirty="0" smtClean="0"/>
          </a:p>
          <a:p>
            <a:r>
              <a:rPr lang="ja-JP" altLang="en-US" sz="2400" dirty="0" smtClean="0">
                <a:solidFill>
                  <a:schemeClr val="tx2">
                    <a:lumMod val="60000"/>
                    <a:lumOff val="40000"/>
                  </a:schemeClr>
                </a:solidFill>
              </a:rPr>
              <a:t>水</a:t>
            </a:r>
            <a:r>
              <a:rPr lang="ja-JP" altLang="en-US" sz="2400" dirty="0" smtClean="0"/>
              <a:t>　　１６～２０時 </a:t>
            </a:r>
            <a:r>
              <a:rPr lang="ja-JP" altLang="en-US" sz="1600" dirty="0" smtClean="0">
                <a:solidFill>
                  <a:prstClr val="black"/>
                </a:solidFill>
              </a:rPr>
              <a:t>休憩２時間</a:t>
            </a:r>
            <a:r>
              <a:rPr lang="ja-JP" altLang="en-US" sz="2400" dirty="0" smtClean="0"/>
              <a:t>　</a:t>
            </a:r>
            <a:r>
              <a:rPr lang="ja-JP" altLang="en-US" sz="2400" dirty="0" smtClean="0"/>
              <a:t>計１３時間　</a:t>
            </a:r>
            <a:r>
              <a:rPr lang="en-US" altLang="ja-JP" sz="2000" dirty="0" smtClean="0"/>
              <a:t>:</a:t>
            </a:r>
            <a:r>
              <a:rPr lang="ja-JP" altLang="en-US" sz="2000" dirty="0" smtClean="0"/>
              <a:t>就活エージェントと話すなど</a:t>
            </a:r>
            <a:r>
              <a:rPr lang="ja-JP" altLang="en-US" sz="2400" dirty="0" smtClean="0"/>
              <a:t>　</a:t>
            </a:r>
            <a:endParaRPr lang="en-US" altLang="ja-JP" sz="2400" dirty="0" smtClean="0"/>
          </a:p>
          <a:p>
            <a:r>
              <a:rPr lang="ja-JP" altLang="en-US" sz="2400" dirty="0" smtClean="0">
                <a:solidFill>
                  <a:schemeClr val="accent3">
                    <a:lumMod val="75000"/>
                  </a:schemeClr>
                </a:solidFill>
              </a:rPr>
              <a:t>木　　</a:t>
            </a:r>
            <a:r>
              <a:rPr lang="ja-JP" altLang="en-US" sz="2400" dirty="0" smtClean="0"/>
              <a:t>１４～</a:t>
            </a:r>
            <a:r>
              <a:rPr lang="ja-JP" altLang="en-US" sz="2400" dirty="0" smtClean="0"/>
              <a:t>２</a:t>
            </a:r>
            <a:r>
              <a:rPr lang="ja-JP" altLang="en-US" sz="2400" dirty="0"/>
              <a:t>０</a:t>
            </a:r>
            <a:r>
              <a:rPr lang="ja-JP" altLang="en-US" sz="2400" dirty="0" smtClean="0"/>
              <a:t>時</a:t>
            </a:r>
            <a:r>
              <a:rPr lang="ja-JP" altLang="en-US" sz="2400" dirty="0" smtClean="0"/>
              <a:t> </a:t>
            </a:r>
            <a:r>
              <a:rPr lang="ja-JP" altLang="en-US" sz="1600" dirty="0" smtClean="0"/>
              <a:t>休憩３時間   </a:t>
            </a:r>
            <a:r>
              <a:rPr lang="ja-JP" altLang="en-US" sz="2400" dirty="0" smtClean="0"/>
              <a:t>計１</a:t>
            </a:r>
            <a:r>
              <a:rPr lang="ja-JP" altLang="en-US" sz="2400" dirty="0"/>
              <a:t>６</a:t>
            </a:r>
            <a:r>
              <a:rPr lang="ja-JP" altLang="en-US" sz="2400" dirty="0" smtClean="0"/>
              <a:t>時間　</a:t>
            </a:r>
            <a:r>
              <a:rPr lang="en-US" altLang="ja-JP" sz="2000" dirty="0" smtClean="0"/>
              <a:t>:</a:t>
            </a:r>
            <a:r>
              <a:rPr lang="ja-JP" altLang="en-US" sz="2000" dirty="0" smtClean="0"/>
              <a:t>プログラミング</a:t>
            </a:r>
            <a:endParaRPr lang="en-US" altLang="ja-JP" sz="2400" dirty="0" smtClean="0"/>
          </a:p>
          <a:p>
            <a:endParaRPr kumimoji="1" lang="en-US" altLang="ja-JP" sz="2400" dirty="0" smtClean="0"/>
          </a:p>
          <a:p>
            <a:r>
              <a:rPr kumimoji="1" lang="ja-JP" altLang="en-US" sz="2400" dirty="0" smtClean="0"/>
              <a:t>その他　</a:t>
            </a:r>
            <a:r>
              <a:rPr lang="ja-JP" altLang="en-US" sz="2400" dirty="0" smtClean="0"/>
              <a:t>シンポジウム内容を以下にまとめま</a:t>
            </a:r>
            <a:r>
              <a:rPr lang="ja-JP" altLang="en-US" sz="2400" dirty="0"/>
              <a:t>す</a:t>
            </a:r>
            <a:endParaRPr kumimoji="1" lang="en-US" altLang="ja-JP" sz="2400"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2</a:t>
            </a:fld>
            <a:endParaRPr kumimoji="1" lang="ja-JP" altLang="en-US"/>
          </a:p>
        </p:txBody>
      </p:sp>
    </p:spTree>
    <p:extLst>
      <p:ext uri="{BB962C8B-B14F-4D97-AF65-F5344CB8AC3E}">
        <p14:creationId xmlns:p14="http://schemas.microsoft.com/office/powerpoint/2010/main" val="15371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活動時間（～テンプレ）</a:t>
            </a:r>
            <a:endParaRPr kumimoji="1" lang="ja-JP" altLang="en-US" dirty="0"/>
          </a:p>
        </p:txBody>
      </p:sp>
      <p:sp>
        <p:nvSpPr>
          <p:cNvPr id="3" name="コンテンツ プレースホルダー 2"/>
          <p:cNvSpPr>
            <a:spLocks noGrp="1"/>
          </p:cNvSpPr>
          <p:nvPr>
            <p:ph idx="1"/>
          </p:nvPr>
        </p:nvSpPr>
        <p:spPr>
          <a:xfrm>
            <a:off x="628650" y="1825625"/>
            <a:ext cx="8515350" cy="4351338"/>
          </a:xfrm>
        </p:spPr>
        <p:txBody>
          <a:bodyPr>
            <a:normAutofit lnSpcReduction="10000"/>
          </a:bodyPr>
          <a:lstStyle/>
          <a:p>
            <a:pPr marL="0" indent="0">
              <a:buNone/>
            </a:pPr>
            <a:r>
              <a:rPr lang="ja-JP" altLang="en-US" dirty="0" smtClean="0"/>
              <a:t> </a:t>
            </a:r>
            <a:r>
              <a:rPr lang="ja-JP" altLang="en-US" sz="2400" dirty="0" smtClean="0">
                <a:solidFill>
                  <a:schemeClr val="tx1">
                    <a:lumMod val="50000"/>
                    <a:lumOff val="50000"/>
                  </a:schemeClr>
                </a:solidFill>
              </a:rPr>
              <a:t>曜日　　　　時間</a:t>
            </a:r>
            <a:r>
              <a:rPr lang="en-US" altLang="ja-JP" sz="2400" dirty="0" smtClean="0">
                <a:solidFill>
                  <a:schemeClr val="tx1">
                    <a:lumMod val="50000"/>
                    <a:lumOff val="50000"/>
                  </a:schemeClr>
                </a:solidFill>
              </a:rPr>
              <a:t>	</a:t>
            </a:r>
            <a:r>
              <a:rPr lang="ja-JP" altLang="en-US" sz="2400" dirty="0" smtClean="0">
                <a:solidFill>
                  <a:schemeClr val="tx1">
                    <a:lumMod val="50000"/>
                    <a:lumOff val="50000"/>
                  </a:schemeClr>
                </a:solidFill>
              </a:rPr>
              <a:t>　</a:t>
            </a:r>
            <a:r>
              <a:rPr lang="ja-JP" altLang="en-US" sz="2400" dirty="0">
                <a:solidFill>
                  <a:schemeClr val="tx1">
                    <a:lumMod val="50000"/>
                    <a:lumOff val="50000"/>
                  </a:schemeClr>
                </a:solidFill>
              </a:rPr>
              <a:t> </a:t>
            </a:r>
            <a:r>
              <a:rPr lang="ja-JP" altLang="en-US" sz="2400" dirty="0" smtClean="0">
                <a:solidFill>
                  <a:schemeClr val="tx1">
                    <a:lumMod val="50000"/>
                    <a:lumOff val="50000"/>
                  </a:schemeClr>
                </a:solidFill>
              </a:rPr>
              <a:t> 合計時間　　　　　　　概要</a:t>
            </a:r>
            <a:endParaRPr kumimoji="1" lang="en-US" altLang="ja-JP" sz="2400" dirty="0" smtClean="0">
              <a:solidFill>
                <a:schemeClr val="tx1">
                  <a:lumMod val="50000"/>
                  <a:lumOff val="50000"/>
                </a:schemeClr>
              </a:solidFill>
            </a:endParaRPr>
          </a:p>
          <a:p>
            <a:r>
              <a:rPr lang="ja-JP" altLang="en-US" dirty="0" smtClean="0">
                <a:solidFill>
                  <a:schemeClr val="bg2">
                    <a:lumMod val="50000"/>
                  </a:schemeClr>
                </a:solidFill>
              </a:rPr>
              <a:t>金</a:t>
            </a:r>
            <a:r>
              <a:rPr lang="ja-JP" altLang="en-US" dirty="0"/>
              <a:t>　</a:t>
            </a:r>
            <a:r>
              <a:rPr lang="ja-JP" altLang="en-US" dirty="0" smtClean="0"/>
              <a:t>～時</a:t>
            </a:r>
            <a:r>
              <a:rPr lang="ja-JP" altLang="en-US" dirty="0"/>
              <a:t>　</a:t>
            </a:r>
            <a:r>
              <a:rPr lang="ja-JP" altLang="en-US" dirty="0" smtClean="0"/>
              <a:t>計時間</a:t>
            </a:r>
            <a:r>
              <a:rPr lang="ja-JP" altLang="en-US" dirty="0"/>
              <a:t>　</a:t>
            </a:r>
            <a:r>
              <a:rPr lang="en-US" altLang="ja-JP" sz="2400" dirty="0" smtClean="0"/>
              <a:t>:</a:t>
            </a:r>
          </a:p>
          <a:p>
            <a:r>
              <a:rPr lang="ja-JP" altLang="en-US" sz="2000" dirty="0" smtClean="0">
                <a:solidFill>
                  <a:schemeClr val="accent4">
                    <a:lumMod val="75000"/>
                  </a:schemeClr>
                </a:solidFill>
              </a:rPr>
              <a:t>土日　特になし</a:t>
            </a:r>
            <a:endParaRPr lang="en-US" altLang="ja-JP" sz="2400" dirty="0" smtClean="0">
              <a:solidFill>
                <a:schemeClr val="accent4">
                  <a:lumMod val="75000"/>
                </a:schemeClr>
              </a:solidFill>
            </a:endParaRPr>
          </a:p>
          <a:p>
            <a:r>
              <a:rPr kumimoji="1" lang="ja-JP" altLang="en-US" dirty="0" smtClean="0">
                <a:solidFill>
                  <a:schemeClr val="accent6"/>
                </a:solidFill>
              </a:rPr>
              <a:t>月</a:t>
            </a:r>
            <a:r>
              <a:rPr lang="ja-JP" altLang="en-US" dirty="0" smtClean="0"/>
              <a:t>　欠席　計時間　</a:t>
            </a:r>
            <a:r>
              <a:rPr lang="en-US" altLang="ja-JP" sz="2400" dirty="0" smtClean="0"/>
              <a:t>:</a:t>
            </a:r>
          </a:p>
          <a:p>
            <a:r>
              <a:rPr lang="ja-JP" altLang="en-US" dirty="0" smtClean="0">
                <a:solidFill>
                  <a:schemeClr val="accent2"/>
                </a:solidFill>
              </a:rPr>
              <a:t>火</a:t>
            </a:r>
            <a:r>
              <a:rPr lang="ja-JP" altLang="en-US" dirty="0"/>
              <a:t>　</a:t>
            </a:r>
            <a:r>
              <a:rPr lang="ja-JP" altLang="en-US" dirty="0" smtClean="0"/>
              <a:t>～時　計時間　</a:t>
            </a:r>
            <a:r>
              <a:rPr lang="en-US" altLang="ja-JP" sz="2400" dirty="0" smtClean="0"/>
              <a:t>:</a:t>
            </a:r>
            <a:endParaRPr lang="en-US" altLang="ja-JP" dirty="0" smtClean="0"/>
          </a:p>
          <a:p>
            <a:r>
              <a:rPr lang="ja-JP" altLang="en-US" dirty="0" smtClean="0">
                <a:solidFill>
                  <a:schemeClr val="tx2">
                    <a:lumMod val="60000"/>
                    <a:lumOff val="40000"/>
                  </a:schemeClr>
                </a:solidFill>
              </a:rPr>
              <a:t>水</a:t>
            </a:r>
            <a:r>
              <a:rPr lang="ja-JP" altLang="en-US" dirty="0" smtClean="0"/>
              <a:t>　～時　計時間　</a:t>
            </a:r>
            <a:r>
              <a:rPr lang="en-US" altLang="ja-JP" sz="2400" dirty="0" smtClean="0"/>
              <a:t>:</a:t>
            </a:r>
            <a:r>
              <a:rPr lang="ja-JP" altLang="en-US" dirty="0" smtClean="0"/>
              <a:t>　</a:t>
            </a:r>
            <a:endParaRPr lang="en-US" altLang="ja-JP" dirty="0" smtClean="0"/>
          </a:p>
          <a:p>
            <a:r>
              <a:rPr lang="ja-JP" altLang="en-US" dirty="0" smtClean="0">
                <a:solidFill>
                  <a:schemeClr val="accent3">
                    <a:lumMod val="75000"/>
                  </a:schemeClr>
                </a:solidFill>
              </a:rPr>
              <a:t>木</a:t>
            </a:r>
            <a:r>
              <a:rPr lang="ja-JP" altLang="en-US" dirty="0"/>
              <a:t>　</a:t>
            </a:r>
            <a:r>
              <a:rPr lang="ja-JP" altLang="en-US" dirty="0" smtClean="0"/>
              <a:t>～時　計時間　</a:t>
            </a:r>
            <a:r>
              <a:rPr lang="en-US" altLang="ja-JP" sz="2400" dirty="0" smtClean="0"/>
              <a:t>:</a:t>
            </a:r>
            <a:endParaRPr lang="en-US" altLang="ja-JP" dirty="0" smtClean="0"/>
          </a:p>
          <a:p>
            <a:endParaRPr kumimoji="1" lang="en-US" altLang="ja-JP" dirty="0" smtClean="0"/>
          </a:p>
          <a:p>
            <a:r>
              <a:rPr kumimoji="1" lang="ja-JP" altLang="en-US" dirty="0" smtClean="0"/>
              <a:t>その他　　</a:t>
            </a:r>
            <a:endParaRPr kumimoji="1" lang="en-US" altLang="ja-JP"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3</a:t>
            </a:fld>
            <a:endParaRPr kumimoji="1" lang="ja-JP" altLang="en-US"/>
          </a:p>
        </p:txBody>
      </p:sp>
    </p:spTree>
    <p:extLst>
      <p:ext uri="{BB962C8B-B14F-4D97-AF65-F5344CB8AC3E}">
        <p14:creationId xmlns:p14="http://schemas.microsoft.com/office/powerpoint/2010/main" val="342189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kumimoji="1" lang="ja-JP" altLang="en-US" dirty="0" smtClean="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4</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6220" y="1644830"/>
            <a:ext cx="5633574" cy="4223276"/>
          </a:xfrm>
          <a:prstGeom prst="rect">
            <a:avLst/>
          </a:prstGeom>
        </p:spPr>
      </p:pic>
      <p:sp>
        <p:nvSpPr>
          <p:cNvPr id="3" name="コンテンツ プレースホルダー 2"/>
          <p:cNvSpPr>
            <a:spLocks noGrp="1"/>
          </p:cNvSpPr>
          <p:nvPr>
            <p:ph idx="1"/>
          </p:nvPr>
        </p:nvSpPr>
        <p:spPr/>
        <p:txBody>
          <a:bodyPr>
            <a:normAutofit/>
          </a:bodyPr>
          <a:lstStyle/>
          <a:p>
            <a:r>
              <a:rPr kumimoji="1" lang="en-US" altLang="ja-JP" sz="2400" dirty="0" err="1" smtClean="0">
                <a:ln w="19050">
                  <a:noFill/>
                </a:ln>
                <a:effectLst>
                  <a:glow rad="101600">
                    <a:schemeClr val="bg1">
                      <a:alpha val="60000"/>
                    </a:schemeClr>
                  </a:glow>
                </a:effectLst>
              </a:rPr>
              <a:t>Holoeyes</a:t>
            </a:r>
            <a:r>
              <a:rPr kumimoji="1" lang="ja-JP" altLang="en-US" sz="2400" dirty="0" err="1" smtClean="0">
                <a:ln w="19050">
                  <a:noFill/>
                </a:ln>
                <a:effectLst>
                  <a:glow rad="101600">
                    <a:schemeClr val="bg1">
                      <a:alpha val="60000"/>
                    </a:schemeClr>
                  </a:glow>
                </a:effectLst>
              </a:rPr>
              <a:t>の提</a:t>
            </a:r>
            <a:r>
              <a:rPr kumimoji="1" lang="ja-JP" altLang="en-US" sz="2400" dirty="0" smtClean="0">
                <a:ln w="19050">
                  <a:noFill/>
                </a:ln>
                <a:effectLst>
                  <a:glow rad="101600">
                    <a:schemeClr val="bg1">
                      <a:alpha val="60000"/>
                    </a:schemeClr>
                  </a:glow>
                </a:effectLst>
              </a:rPr>
              <a:t>供する</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サービス（</a:t>
            </a:r>
            <a:r>
              <a:rPr kumimoji="1" lang="en-US" altLang="ja-JP" sz="2400" dirty="0" err="1" smtClean="0">
                <a:ln w="19050">
                  <a:noFill/>
                </a:ln>
                <a:effectLst>
                  <a:glow rad="101600">
                    <a:schemeClr val="bg1">
                      <a:alpha val="60000"/>
                    </a:schemeClr>
                  </a:glow>
                </a:effectLst>
              </a:rPr>
              <a:t>HoloeyesXR</a:t>
            </a:r>
            <a:r>
              <a:rPr kumimoji="1" lang="ja-JP" altLang="en-US" sz="2400" dirty="0" smtClean="0">
                <a:ln w="19050">
                  <a:noFill/>
                </a:ln>
                <a:effectLst>
                  <a:glow rad="101600">
                    <a:schemeClr val="bg1">
                      <a:alpha val="60000"/>
                    </a:schemeClr>
                  </a:glow>
                </a:effectLst>
              </a:rPr>
              <a:t>）は、</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solidFill>
                  <a:srgbClr val="FF0000"/>
                </a:solidFill>
                <a:effectLst>
                  <a:glow rad="101600">
                    <a:schemeClr val="bg1">
                      <a:alpha val="60000"/>
                    </a:schemeClr>
                  </a:glow>
                </a:effectLst>
              </a:rPr>
              <a:t>薬機法未承認</a:t>
            </a:r>
            <a:r>
              <a:rPr kumimoji="1" lang="ja-JP" altLang="en-US" sz="2400" dirty="0" smtClean="0">
                <a:ln w="19050">
                  <a:noFill/>
                </a:ln>
                <a:effectLst>
                  <a:glow rad="101600">
                    <a:schemeClr val="bg1">
                      <a:alpha val="60000"/>
                    </a:schemeClr>
                  </a:glow>
                </a:effectLst>
              </a:rPr>
              <a:t>であり、医療行為に</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使えるかもしれないが、そのように</a:t>
            </a:r>
            <a:r>
              <a:rPr kumimoji="1" lang="en-US" altLang="ja-JP" sz="2400" dirty="0" smtClean="0">
                <a:ln w="19050">
                  <a:noFill/>
                </a:ln>
                <a:effectLst>
                  <a:glow rad="101600">
                    <a:schemeClr val="bg1">
                      <a:alpha val="60000"/>
                    </a:schemeClr>
                  </a:glow>
                </a:effectLst>
              </a:rPr>
              <a:t/>
            </a:r>
            <a:br>
              <a:rPr kumimoji="1" lang="en-US" altLang="ja-JP" sz="2400" dirty="0" smtClean="0">
                <a:ln w="19050">
                  <a:noFill/>
                </a:ln>
                <a:effectLst>
                  <a:glow rad="101600">
                    <a:schemeClr val="bg1">
                      <a:alpha val="60000"/>
                    </a:schemeClr>
                  </a:glow>
                </a:effectLst>
              </a:rPr>
            </a:br>
            <a:r>
              <a:rPr kumimoji="1" lang="ja-JP" altLang="en-US" sz="2400" dirty="0" smtClean="0">
                <a:ln w="19050">
                  <a:noFill/>
                </a:ln>
                <a:effectLst>
                  <a:glow rad="101600">
                    <a:schemeClr val="bg1">
                      <a:alpha val="60000"/>
                    </a:schemeClr>
                  </a:glow>
                </a:effectLst>
              </a:rPr>
              <a:t>宣伝することは認められていない。</a:t>
            </a:r>
            <a:endParaRPr kumimoji="1" lang="en-US" altLang="ja-JP" sz="2400" dirty="0" smtClean="0">
              <a:ln w="19050">
                <a:noFill/>
              </a:ln>
              <a:effectLst>
                <a:glow rad="101600">
                  <a:schemeClr val="bg1">
                    <a:alpha val="60000"/>
                  </a:schemeClr>
                </a:glow>
              </a:effectLst>
            </a:endParaRPr>
          </a:p>
          <a:p>
            <a:r>
              <a:rPr lang="ja-JP" altLang="en-US" sz="2400" dirty="0" smtClean="0">
                <a:ln w="19050">
                  <a:noFill/>
                </a:ln>
                <a:effectLst>
                  <a:glow rad="101600">
                    <a:schemeClr val="bg1">
                      <a:alpha val="60000"/>
                    </a:schemeClr>
                  </a:glow>
                </a:effectLst>
              </a:rPr>
              <a:t>薬機法とは</a:t>
            </a:r>
            <a:r>
              <a:rPr lang="en-US" altLang="ja-JP" sz="2400" dirty="0">
                <a:ln w="19050">
                  <a:noFill/>
                </a:ln>
                <a:effectLst>
                  <a:glow rad="101600">
                    <a:schemeClr val="bg1">
                      <a:alpha val="60000"/>
                    </a:schemeClr>
                  </a:glow>
                </a:effectLst>
              </a:rPr>
              <a:t/>
            </a:r>
            <a:br>
              <a:rPr lang="en-US" altLang="ja-JP" sz="2400" dirty="0">
                <a:ln w="19050">
                  <a:noFill/>
                </a:ln>
                <a:effectLst>
                  <a:glow rad="101600">
                    <a:schemeClr val="bg1">
                      <a:alpha val="60000"/>
                    </a:schemeClr>
                  </a:glow>
                </a:effectLst>
              </a:rPr>
            </a:br>
            <a:r>
              <a:rPr lang="ja-JP" altLang="en-US" sz="2000" dirty="0" smtClean="0">
                <a:effectLst>
                  <a:glow rad="101600">
                    <a:schemeClr val="bg1">
                      <a:alpha val="60000"/>
                    </a:schemeClr>
                  </a:glow>
                </a:effectLst>
              </a:rPr>
              <a:t>正式</a:t>
            </a:r>
            <a:r>
              <a:rPr lang="ja-JP" altLang="en-US" sz="2000" dirty="0">
                <a:effectLst>
                  <a:glow rad="101600">
                    <a:schemeClr val="bg1">
                      <a:alpha val="60000"/>
                    </a:schemeClr>
                  </a:glow>
                </a:effectLst>
              </a:rPr>
              <a:t>名称は医薬品、医療機器等の品質</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有効性</a:t>
            </a:r>
            <a:r>
              <a:rPr lang="ja-JP" altLang="en-US" sz="2000" dirty="0">
                <a:effectLst>
                  <a:glow rad="101600">
                    <a:schemeClr val="bg1">
                      <a:alpha val="60000"/>
                    </a:schemeClr>
                  </a:glow>
                </a:effectLst>
              </a:rPr>
              <a:t>及び安全性の確保等に関する法律と言います</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従来</a:t>
            </a:r>
            <a:r>
              <a:rPr lang="ja-JP" altLang="en-US" sz="2000" dirty="0">
                <a:effectLst>
                  <a:glow rad="101600">
                    <a:schemeClr val="bg1">
                      <a:alpha val="60000"/>
                    </a:schemeClr>
                  </a:glow>
                </a:effectLst>
              </a:rPr>
              <a:t>薬事法と呼ばれていた法律が</a:t>
            </a:r>
            <a:r>
              <a:rPr lang="ja-JP" altLang="en-US" sz="2000" dirty="0" smtClean="0">
                <a:effectLst>
                  <a:glow rad="101600">
                    <a:schemeClr val="bg1">
                      <a:alpha val="60000"/>
                    </a:schemeClr>
                  </a:glow>
                </a:effectLst>
              </a:rPr>
              <a:t>、</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平成</a:t>
            </a:r>
            <a:r>
              <a:rPr lang="en-US" altLang="ja-JP" sz="2000" dirty="0">
                <a:effectLst>
                  <a:glow rad="101600">
                    <a:schemeClr val="bg1">
                      <a:alpha val="60000"/>
                    </a:schemeClr>
                  </a:glow>
                </a:effectLst>
              </a:rPr>
              <a:t>25</a:t>
            </a:r>
            <a:r>
              <a:rPr lang="ja-JP" altLang="en-US" sz="2000" dirty="0">
                <a:effectLst>
                  <a:glow rad="101600">
                    <a:schemeClr val="bg1">
                      <a:alpha val="60000"/>
                    </a:schemeClr>
                  </a:glow>
                </a:effectLst>
              </a:rPr>
              <a:t>年</a:t>
            </a:r>
            <a:r>
              <a:rPr lang="en-US" altLang="ja-JP" sz="2000" dirty="0">
                <a:effectLst>
                  <a:glow rad="101600">
                    <a:schemeClr val="bg1">
                      <a:alpha val="60000"/>
                    </a:schemeClr>
                  </a:glow>
                </a:effectLst>
              </a:rPr>
              <a:t>11</a:t>
            </a:r>
            <a:r>
              <a:rPr lang="ja-JP" altLang="en-US" sz="2000" dirty="0">
                <a:effectLst>
                  <a:glow rad="101600">
                    <a:schemeClr val="bg1">
                      <a:alpha val="60000"/>
                    </a:schemeClr>
                  </a:glow>
                </a:effectLst>
              </a:rPr>
              <a:t>月に改正されたもの</a:t>
            </a:r>
            <a:r>
              <a:rPr lang="ja-JP" altLang="en-US" sz="2000" dirty="0" smtClean="0">
                <a:effectLst>
                  <a:glow rad="101600">
                    <a:schemeClr val="bg1">
                      <a:alpha val="60000"/>
                    </a:schemeClr>
                  </a:glow>
                </a:effectLst>
              </a:rPr>
              <a:t>です。</a:t>
            </a:r>
            <a:r>
              <a:rPr lang="en-US" altLang="ja-JP" sz="2000" dirty="0" smtClean="0">
                <a:effectLst>
                  <a:glow rad="101600">
                    <a:schemeClr val="bg1">
                      <a:alpha val="60000"/>
                    </a:schemeClr>
                  </a:glow>
                </a:effectLst>
              </a:rPr>
              <a:t/>
            </a:r>
            <a:br>
              <a:rPr lang="en-US" altLang="ja-JP" sz="2000" dirty="0" smtClean="0">
                <a:effectLst>
                  <a:glow rad="101600">
                    <a:schemeClr val="bg1">
                      <a:alpha val="60000"/>
                    </a:schemeClr>
                  </a:glow>
                </a:effectLst>
              </a:rPr>
            </a:br>
            <a:r>
              <a:rPr lang="ja-JP" altLang="en-US" sz="2000" dirty="0" smtClean="0">
                <a:effectLst>
                  <a:glow rad="101600">
                    <a:schemeClr val="bg1">
                      <a:alpha val="60000"/>
                    </a:schemeClr>
                  </a:glow>
                </a:effectLst>
              </a:rPr>
              <a:t>（薬事法ドットコムより）</a:t>
            </a:r>
            <a:endParaRPr kumimoji="1" lang="ja-JP" altLang="en-US" sz="2000" dirty="0">
              <a:ln w="19050">
                <a:noFill/>
              </a:ln>
              <a:effectLst>
                <a:glow rad="101600">
                  <a:schemeClr val="bg1">
                    <a:alpha val="60000"/>
                  </a:schemeClr>
                </a:glow>
              </a:effectLst>
            </a:endParaRPr>
          </a:p>
        </p:txBody>
      </p:sp>
    </p:spTree>
    <p:extLst>
      <p:ext uri="{BB962C8B-B14F-4D97-AF65-F5344CB8AC3E}">
        <p14:creationId xmlns:p14="http://schemas.microsoft.com/office/powerpoint/2010/main" val="173946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kumimoji="1" lang="ja-JP" altLang="en-US" dirty="0" smtClean="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具体的に何をしてくれるサービスなの？</a:t>
            </a:r>
            <a:endParaRPr kumimoji="1" lang="en-US" altLang="ja-JP" dirty="0" smtClean="0"/>
          </a:p>
          <a:p>
            <a:pPr lvl="1"/>
            <a:r>
              <a:rPr lang="ja-JP" altLang="en-US" dirty="0" smtClean="0"/>
              <a:t>別会社の製品</a:t>
            </a:r>
            <a:r>
              <a:rPr lang="en-US" altLang="ja-JP" dirty="0" err="1" smtClean="0"/>
              <a:t>Osirix</a:t>
            </a:r>
            <a:r>
              <a:rPr lang="ja-JP" altLang="en-US" dirty="0" smtClean="0"/>
              <a:t>（オザイリックス）と協力し、</a:t>
            </a:r>
            <a:r>
              <a:rPr lang="en-US" altLang="ja-JP" dirty="0" smtClean="0"/>
              <a:t>CT</a:t>
            </a:r>
            <a:r>
              <a:rPr lang="ja-JP" altLang="en-US" dirty="0" smtClean="0"/>
              <a:t>データ</a:t>
            </a:r>
            <a:r>
              <a:rPr lang="en-US" altLang="ja-JP" dirty="0" smtClean="0"/>
              <a:t>(</a:t>
            </a:r>
            <a:r>
              <a:rPr lang="en-US" altLang="ja-JP" dirty="0" err="1" smtClean="0"/>
              <a:t>dicom</a:t>
            </a:r>
            <a:r>
              <a:rPr lang="ja-JP" altLang="en-US" dirty="0" smtClean="0"/>
              <a:t>データ</a:t>
            </a:r>
            <a:r>
              <a:rPr lang="en-US" altLang="ja-JP" dirty="0" smtClean="0"/>
              <a:t>)</a:t>
            </a:r>
            <a:r>
              <a:rPr lang="ja-JP" altLang="en-US" dirty="0" smtClean="0"/>
              <a:t>をボリュームデータ（</a:t>
            </a:r>
            <a:r>
              <a:rPr lang="en-US" altLang="ja-JP" dirty="0" smtClean="0"/>
              <a:t>.</a:t>
            </a:r>
            <a:r>
              <a:rPr lang="en-US" altLang="ja-JP" dirty="0" err="1" smtClean="0"/>
              <a:t>stl</a:t>
            </a:r>
            <a:r>
              <a:rPr lang="ja-JP" altLang="en-US" dirty="0" smtClean="0"/>
              <a:t>）にしたものを</a:t>
            </a:r>
            <a:r>
              <a:rPr lang="en-US" altLang="ja-JP" dirty="0" err="1" smtClean="0"/>
              <a:t>Holoeyes</a:t>
            </a:r>
            <a:r>
              <a:rPr lang="ja-JP" altLang="en-US" dirty="0" smtClean="0"/>
              <a:t>の</a:t>
            </a:r>
            <a:r>
              <a:rPr lang="en-US" altLang="ja-JP" dirty="0" smtClean="0"/>
              <a:t>Web</a:t>
            </a:r>
            <a:r>
              <a:rPr lang="ja-JP" altLang="en-US" dirty="0" smtClean="0"/>
              <a:t>サイトにアップロードすると、</a:t>
            </a:r>
            <a:r>
              <a:rPr lang="en-US" altLang="ja-JP" dirty="0" smtClean="0"/>
              <a:t/>
            </a:r>
            <a:br>
              <a:rPr lang="en-US" altLang="ja-JP" dirty="0" smtClean="0"/>
            </a:br>
            <a:r>
              <a:rPr lang="ja-JP" altLang="en-US" dirty="0" smtClean="0">
                <a:solidFill>
                  <a:schemeClr val="accent2"/>
                </a:solidFill>
              </a:rPr>
              <a:t>ポリゴンデータに変換</a:t>
            </a:r>
            <a:r>
              <a:rPr lang="ja-JP" altLang="en-US" dirty="0" smtClean="0"/>
              <a:t>させてくれたり</a:t>
            </a:r>
            <a:r>
              <a:rPr lang="en-US" altLang="ja-JP" dirty="0" smtClean="0"/>
              <a:t/>
            </a:r>
            <a:br>
              <a:rPr lang="en-US" altLang="ja-JP" dirty="0" smtClean="0"/>
            </a:br>
            <a:r>
              <a:rPr lang="ja-JP" altLang="en-US" dirty="0"/>
              <a:t>（</a:t>
            </a:r>
            <a:r>
              <a:rPr lang="ja-JP" altLang="en-US" sz="1800" dirty="0" smtClean="0"/>
              <a:t>たとえば内臓であれば各臓器１つ１つを別オブジェクト化し、一部を消して表示するなどをしやすくしたりできる。）</a:t>
            </a:r>
            <a:r>
              <a:rPr lang="ja-JP" altLang="en-US" dirty="0" smtClean="0"/>
              <a:t>、</a:t>
            </a:r>
            <a:r>
              <a:rPr lang="en-US" altLang="ja-JP" dirty="0" smtClean="0"/>
              <a:t/>
            </a:r>
            <a:br>
              <a:rPr lang="en-US" altLang="ja-JP" dirty="0" smtClean="0"/>
            </a:br>
            <a:r>
              <a:rPr lang="ja-JP" altLang="en-US" dirty="0" smtClean="0"/>
              <a:t>各データを</a:t>
            </a:r>
            <a:r>
              <a:rPr lang="ja-JP" altLang="en-US" dirty="0" smtClean="0">
                <a:solidFill>
                  <a:schemeClr val="accent2"/>
                </a:solidFill>
              </a:rPr>
              <a:t>一括管理したり</a:t>
            </a:r>
            <a:r>
              <a:rPr lang="ja-JP" altLang="en-US" dirty="0" smtClean="0"/>
              <a:t>、</a:t>
            </a:r>
            <a:r>
              <a:rPr lang="en-US" altLang="ja-JP" dirty="0" smtClean="0"/>
              <a:t>HoloLens</a:t>
            </a:r>
            <a:r>
              <a:rPr lang="ja-JP" altLang="en-US" dirty="0"/>
              <a:t>上</a:t>
            </a:r>
            <a:r>
              <a:rPr lang="ja-JP" altLang="en-US" dirty="0" smtClean="0"/>
              <a:t>で</a:t>
            </a:r>
            <a:r>
              <a:rPr lang="ja-JP" altLang="en-US" dirty="0" smtClean="0">
                <a:solidFill>
                  <a:schemeClr val="accent2"/>
                </a:solidFill>
              </a:rPr>
              <a:t>データのモデルを閲覧できるようにしたアプリ</a:t>
            </a:r>
            <a:r>
              <a:rPr lang="ja-JP" altLang="en-US" dirty="0" smtClean="0"/>
              <a:t>を利用できるサービス。</a:t>
            </a:r>
            <a:endParaRPr lang="en-US" altLang="ja-JP" dirty="0" smtClean="0"/>
          </a:p>
          <a:p>
            <a:pPr lvl="1"/>
            <a:r>
              <a:rPr kumimoji="1" lang="ja-JP" altLang="en-US" dirty="0" smtClean="0"/>
              <a:t>しかも</a:t>
            </a:r>
            <a:r>
              <a:rPr kumimoji="1" lang="ja-JP" altLang="en-US" dirty="0" smtClean="0">
                <a:solidFill>
                  <a:schemeClr val="accent2"/>
                </a:solidFill>
              </a:rPr>
              <a:t>無料</a:t>
            </a:r>
            <a:endParaRPr kumimoji="1" lang="en-US" altLang="ja-JP" dirty="0" smtClean="0">
              <a:solidFill>
                <a:schemeClr val="accent2"/>
              </a:solidFill>
            </a:endParaRPr>
          </a:p>
          <a:p>
            <a:pPr lvl="1"/>
            <a:r>
              <a:rPr lang="ja-JP" altLang="en-US" dirty="0" smtClean="0"/>
              <a:t>エンジニアと医師のふたりチームの会社で、フットワークも軽くいろんなことに柔軟に対応できますよ</a:t>
            </a:r>
            <a:endParaRPr lang="en-US" altLang="ja-JP" dirty="0"/>
          </a:p>
          <a:p>
            <a:pPr lvl="1"/>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5</a:t>
            </a:fld>
            <a:endParaRPr kumimoji="1" lang="ja-JP" altLang="en-US"/>
          </a:p>
        </p:txBody>
      </p:sp>
    </p:spTree>
    <p:extLst>
      <p:ext uri="{BB962C8B-B14F-4D97-AF65-F5344CB8AC3E}">
        <p14:creationId xmlns:p14="http://schemas.microsoft.com/office/powerpoint/2010/main" val="245219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142" y="1644830"/>
            <a:ext cx="5722081" cy="4289626"/>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effectLst>
                  <a:glow rad="101600">
                    <a:schemeClr val="bg1">
                      <a:alpha val="60000"/>
                    </a:schemeClr>
                  </a:glow>
                </a:effectLst>
              </a:rPr>
              <a:t>HoloeyesXR</a:t>
            </a:r>
            <a:r>
              <a:rPr kumimoji="1" lang="ja-JP" altLang="en-US" dirty="0" smtClean="0">
                <a:effectLst>
                  <a:glow rad="101600">
                    <a:schemeClr val="bg1">
                      <a:alpha val="60000"/>
                    </a:schemeClr>
                  </a:glow>
                </a:effectLst>
              </a:rPr>
              <a:t>導入事例のプレゼンテーション①</a:t>
            </a:r>
            <a:endParaRPr kumimoji="1" lang="en-US" altLang="ja-JP" dirty="0" smtClean="0">
              <a:effectLst>
                <a:glow rad="101600">
                  <a:schemeClr val="bg1">
                    <a:alpha val="60000"/>
                  </a:schemeClr>
                </a:glow>
              </a:effectLst>
            </a:endParaRPr>
          </a:p>
          <a:p>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あんまり覚えてない（メモ不足）</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手術のシミュレートに、</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いろいろと物理モデルを</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使ったりしてきたけど、</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これを使うとコストも安いし便利です。</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kumimoji="1" lang="ja-JP" altLang="en-US" dirty="0">
              <a:effectLst>
                <a:glow rad="101600">
                  <a:schemeClr val="bg1">
                    <a:alpha val="60000"/>
                  </a:schemeClr>
                </a:glow>
              </a:effectLst>
            </a:endParaRPr>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D3609-89DB-4A1B-A7B8-0D695ACEC123}" type="slidenum">
              <a:rPr kumimoji="1" lang="ja-JP" altLang="en-US" smtClean="0"/>
              <a:t>6</a:t>
            </a:fld>
            <a:endParaRPr kumimoji="1" lang="ja-JP" altLang="en-US"/>
          </a:p>
        </p:txBody>
      </p:sp>
    </p:spTree>
    <p:extLst>
      <p:ext uri="{BB962C8B-B14F-4D97-AF65-F5344CB8AC3E}">
        <p14:creationId xmlns:p14="http://schemas.microsoft.com/office/powerpoint/2010/main" val="201003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966" y="1582395"/>
            <a:ext cx="5751576" cy="4311736"/>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966" y="1582394"/>
            <a:ext cx="5751576" cy="4311737"/>
          </a:xfrm>
          <a:prstGeom prst="rect">
            <a:avLst/>
          </a:prstGeom>
        </p:spPr>
      </p:pic>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導入事例のプレゼンテーション②</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kumimoji="1" lang="en-US" altLang="ja-JP" dirty="0" smtClean="0">
              <a:effectLst>
                <a:glow rad="101600">
                  <a:schemeClr val="bg1">
                    <a:alpha val="60000"/>
                  </a:schemeClr>
                </a:glow>
              </a:effectLst>
            </a:endParaRPr>
          </a:p>
          <a:p>
            <a:r>
              <a:rPr kumimoji="1" lang="ja-JP" altLang="en-US" dirty="0" smtClean="0">
                <a:effectLst>
                  <a:glow rad="101600">
                    <a:schemeClr val="bg1">
                      <a:alpha val="60000"/>
                    </a:schemeClr>
                  </a:glow>
                </a:effectLst>
              </a:rPr>
              <a:t>背骨周辺などに補助器具を</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埋め込む手術で使用する。</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まだ完全でないにしろ、</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技術的に難しい手術が</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これらの技術でよくなって</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いくのでは（希望的観測）</a:t>
            </a:r>
            <a:endParaRPr kumimoji="1" lang="ja-JP" altLang="en-US" dirty="0">
              <a:effectLst>
                <a:glow rad="101600">
                  <a:schemeClr val="bg1">
                    <a:alpha val="60000"/>
                  </a:schemeClr>
                </a:glow>
              </a:effectLst>
            </a:endParaRPr>
          </a:p>
        </p:txBody>
      </p:sp>
    </p:spTree>
    <p:extLst>
      <p:ext uri="{BB962C8B-B14F-4D97-AF65-F5344CB8AC3E}">
        <p14:creationId xmlns:p14="http://schemas.microsoft.com/office/powerpoint/2010/main" val="264448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1565486"/>
            <a:ext cx="6115050" cy="4584219"/>
          </a:xfrm>
          <a:prstGeom prst="rect">
            <a:avLst/>
          </a:prstGeom>
        </p:spPr>
      </p:pic>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導入事例のプレゼンテーション③</a:t>
            </a:r>
            <a:endParaRPr kumimoji="1" lang="en-US" altLang="ja-JP" dirty="0" smtClean="0">
              <a:effectLst>
                <a:glow rad="101600">
                  <a:schemeClr val="bg1">
                    <a:alpha val="60000"/>
                  </a:schemeClr>
                </a:glow>
              </a:effectLst>
            </a:endParaRPr>
          </a:p>
          <a:p>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脳動脈瘤（静脈だったかも）</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の手術に用いる細いカテーテルは、</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血管に合わせて変形させるのだが、</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en-US" altLang="ja-JP" dirty="0" err="1" smtClean="0">
                <a:effectLst>
                  <a:glow rad="101600">
                    <a:schemeClr val="bg1">
                      <a:alpha val="60000"/>
                    </a:schemeClr>
                  </a:glow>
                </a:effectLst>
              </a:rPr>
              <a:t>HoloeyesXR</a:t>
            </a:r>
            <a:r>
              <a:rPr kumimoji="1" lang="ja-JP" altLang="en-US" dirty="0" smtClean="0">
                <a:effectLst>
                  <a:glow rad="101600">
                    <a:schemeClr val="bg1">
                      <a:alpha val="60000"/>
                    </a:schemeClr>
                  </a:glow>
                </a:effectLst>
              </a:rPr>
              <a:t>をつかって</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リアルスケールで手元で見ながら</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調整できるのはベンリ。</a:t>
            </a:r>
            <a:endParaRPr kumimoji="1" lang="ja-JP" altLang="en-US" dirty="0">
              <a:effectLst>
                <a:glow rad="101600">
                  <a:schemeClr val="bg1">
                    <a:alpha val="60000"/>
                  </a:schemeClr>
                </a:glow>
              </a:effectLst>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359162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Holoeyes</a:t>
            </a:r>
            <a:r>
              <a:rPr lang="ja-JP" altLang="en-US" dirty="0"/>
              <a:t>イベントレポート</a:t>
            </a:r>
            <a:endParaRPr kumimoji="1" lang="ja-JP" altLang="en-US" dirty="0"/>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46D3609-89DB-4A1B-A7B8-0D695ACEC123}"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1434223"/>
            <a:ext cx="6217920" cy="4661336"/>
          </a:xfrm>
          <a:prstGeom prst="rect">
            <a:avLst/>
          </a:prstGeom>
        </p:spPr>
      </p:pic>
      <p:sp>
        <p:nvSpPr>
          <p:cNvPr id="3" name="コンテンツ プレースホルダー 2"/>
          <p:cNvSpPr>
            <a:spLocks noGrp="1"/>
          </p:cNvSpPr>
          <p:nvPr>
            <p:ph idx="1"/>
          </p:nvPr>
        </p:nvSpPr>
        <p:spPr/>
        <p:txBody>
          <a:bodyPr/>
          <a:lstStyle/>
          <a:p>
            <a:r>
              <a:rPr kumimoji="1" lang="en-US" altLang="ja-JP" dirty="0" err="1" smtClean="0"/>
              <a:t>HoloeyesXR</a:t>
            </a:r>
            <a:r>
              <a:rPr kumimoji="1" lang="ja-JP" altLang="en-US" dirty="0" smtClean="0">
                <a:effectLst>
                  <a:glow rad="101600">
                    <a:schemeClr val="bg1">
                      <a:alpha val="60000"/>
                    </a:schemeClr>
                  </a:glow>
                </a:effectLst>
              </a:rPr>
              <a:t>導入事例のプレゼンテーション④</a:t>
            </a:r>
            <a:endParaRPr kumimoji="1" lang="en-US" altLang="ja-JP" dirty="0" smtClean="0">
              <a:effectLst>
                <a:glow rad="101600">
                  <a:schemeClr val="bg1">
                    <a:alpha val="60000"/>
                  </a:schemeClr>
                </a:glow>
              </a:effectLst>
            </a:endParaRPr>
          </a:p>
          <a:p>
            <a:pPr marL="0" indent="0">
              <a:buNone/>
            </a:pPr>
            <a:endParaRPr lang="en-US" altLang="ja-JP" dirty="0">
              <a:effectLst>
                <a:glow rad="101600">
                  <a:schemeClr val="bg1">
                    <a:alpha val="60000"/>
                  </a:schemeClr>
                </a:glow>
              </a:effectLst>
            </a:endParaRPr>
          </a:p>
          <a:p>
            <a:r>
              <a:rPr kumimoji="1" lang="ja-JP" altLang="en-US" dirty="0" smtClean="0">
                <a:effectLst>
                  <a:glow rad="101600">
                    <a:schemeClr val="bg1">
                      <a:alpha val="60000"/>
                    </a:schemeClr>
                  </a:glow>
                </a:effectLst>
              </a:rPr>
              <a:t>顎の骨の中の神経や、顎の上の</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鼻腔を目立たせるように</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表示するなどして、患者への</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インプラント治療の理解をより</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簡単に促すことができるような</a:t>
            </a:r>
            <a:r>
              <a:rPr kumimoji="1" lang="en-US" altLang="ja-JP" dirty="0" smtClean="0">
                <a:effectLst>
                  <a:glow rad="101600">
                    <a:schemeClr val="bg1">
                      <a:alpha val="60000"/>
                    </a:schemeClr>
                  </a:glow>
                </a:effectLst>
              </a:rPr>
              <a:t/>
            </a:r>
            <a:br>
              <a:rPr kumimoji="1" lang="en-US" altLang="ja-JP" dirty="0" smtClean="0">
                <a:effectLst>
                  <a:glow rad="101600">
                    <a:schemeClr val="bg1">
                      <a:alpha val="60000"/>
                    </a:schemeClr>
                  </a:glow>
                </a:effectLst>
              </a:rPr>
            </a:br>
            <a:r>
              <a:rPr kumimoji="1" lang="ja-JP" altLang="en-US" dirty="0" smtClean="0">
                <a:effectLst>
                  <a:glow rad="101600">
                    <a:schemeClr val="bg1">
                      <a:alpha val="60000"/>
                    </a:schemeClr>
                  </a:glow>
                </a:effectLst>
              </a:rPr>
              <a:t>使い方をしています。</a:t>
            </a:r>
            <a:endParaRPr kumimoji="1" lang="ja-JP" altLang="en-US" dirty="0">
              <a:effectLst>
                <a:glow rad="101600">
                  <a:schemeClr val="bg1">
                    <a:alpha val="60000"/>
                  </a:schemeClr>
                </a:glow>
              </a:effectLst>
            </a:endParaRPr>
          </a:p>
        </p:txBody>
      </p:sp>
    </p:spTree>
    <p:extLst>
      <p:ext uri="{BB962C8B-B14F-4D97-AF65-F5344CB8AC3E}">
        <p14:creationId xmlns:p14="http://schemas.microsoft.com/office/powerpoint/2010/main" val="2157741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2B704659-0049-4ACF-B895-98F88B06AEED}" vid="{7A786C34-58F0-4860-87A4-2E30B70A854C}"/>
    </a:ext>
  </a:extLst>
</a:theme>
</file>

<file path=docProps/app.xml><?xml version="1.0" encoding="utf-8"?>
<Properties xmlns="http://schemas.openxmlformats.org/officeDocument/2006/extended-properties" xmlns:vt="http://schemas.openxmlformats.org/officeDocument/2006/docPropsVTypes">
  <Template>テーマ1</Template>
  <TotalTime>23699</TotalTime>
  <Words>396</Words>
  <Application>Microsoft Office PowerPoint</Application>
  <PresentationFormat>画面に合わせる (4:3)</PresentationFormat>
  <Paragraphs>87</Paragraphs>
  <Slides>14</Slides>
  <Notes>0</Notes>
  <HiddenSlides>3</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HGP創英ﾌﾟﾚｾﾞﾝｽEB</vt:lpstr>
      <vt:lpstr>HG明朝E</vt:lpstr>
      <vt:lpstr>ＭＳ Ｐゴシック</vt:lpstr>
      <vt:lpstr>Arial</vt:lpstr>
      <vt:lpstr>Calibri</vt:lpstr>
      <vt:lpstr>テーマ1</vt:lpstr>
      <vt:lpstr>卒業研究・進捗報告</vt:lpstr>
      <vt:lpstr>活動時間（～10/19）</vt:lpstr>
      <vt:lpstr>活動時間（～テンプレ）</vt:lpstr>
      <vt:lpstr>Holoeyesイベントレポート</vt:lpstr>
      <vt:lpstr>Holoeyesイベントレポート</vt:lpstr>
      <vt:lpstr>Holoeyesイベントレポート</vt:lpstr>
      <vt:lpstr>Holoeyesイベントレポート</vt:lpstr>
      <vt:lpstr>Holoeyesイベントレポート</vt:lpstr>
      <vt:lpstr>Holoeyesイベントレポート</vt:lpstr>
      <vt:lpstr>進捗</vt:lpstr>
      <vt:lpstr>今週・今後の予定</vt:lpstr>
      <vt:lpstr>就活</vt:lpstr>
      <vt:lpstr>目標</vt:lpstr>
      <vt:lpstr>PowerPoint プレゼンテーション</vt:lpstr>
    </vt:vector>
  </TitlesOfParts>
  <Company>東京工科大学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進捗</dc:title>
  <dc:creator>m0115032</dc:creator>
  <cp:lastModifiedBy>m0115032</cp:lastModifiedBy>
  <cp:revision>33</cp:revision>
  <dcterms:created xsi:type="dcterms:W3CDTF">2018-10-02T07:36:01Z</dcterms:created>
  <dcterms:modified xsi:type="dcterms:W3CDTF">2018-10-19T01:13:01Z</dcterms:modified>
</cp:coreProperties>
</file>